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!content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5"/>
  </p:notesMasterIdLst>
  <p:sldIdLst>
    <p:sldId id="283" r:id="rId2"/>
    <p:sldId id="287" r:id="rId3"/>
    <p:sldId id="297" r:id="rId4"/>
    <p:sldId id="293" r:id="rId5"/>
    <p:sldId id="290" r:id="rId6"/>
    <p:sldId id="272" r:id="rId7"/>
    <p:sldId id="274" r:id="rId8"/>
    <p:sldId id="264" r:id="rId9"/>
    <p:sldId id="298" r:id="rId10"/>
    <p:sldId id="299" r:id="rId11"/>
    <p:sldId id="301" r:id="rId12"/>
    <p:sldId id="265" r:id="rId13"/>
    <p:sldId id="285" r:id="rId1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D5FDFF"/>
    <a:srgbClr val="0000CC"/>
    <a:srgbClr val="0B5514"/>
    <a:srgbClr val="35F3FD"/>
    <a:srgbClr val="FB8DB4"/>
    <a:srgbClr val="7EB488"/>
    <a:srgbClr val="FF0066"/>
    <a:srgbClr val="FF505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34" autoAdjust="0"/>
    <p:restoredTop sz="94467" autoAdjust="0"/>
  </p:normalViewPr>
  <p:slideViewPr>
    <p:cSldViewPr>
      <p:cViewPr varScale="1">
        <p:scale>
          <a:sx n="72" d="100"/>
          <a:sy n="72" d="100"/>
        </p:scale>
        <p:origin x="-120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8D1C1-E27B-47DB-9FD6-C5093EAB12B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F40D9-A20A-4BDA-ACF4-0B63ECB013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573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54E0020-F94F-4171-B883-EC0940B406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20" y="-459433"/>
            <a:ext cx="13105456" cy="816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66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A4063109-B4C0-488C-A78A-81B46804F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97772DD-DCD5-4682-A226-04CCF7A846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9688" y="7937"/>
            <a:ext cx="3183360" cy="8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981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8D94755-3897-4695-BF7D-C6E5DD29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51B824A-E5B0-4A56-ACED-91EC328D0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5E43A8C-4B4E-4116-8C4D-858A7F82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06134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662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75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BEBC48C7-4B61-41A9-A327-9858EE2EA9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68C89CEA-6A5B-44DA-AC33-909B5635FE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FFF6FFF-82F5-4F80-A6A6-ABED461F23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CA0E142-B12E-4E61-B489-F5C21FC17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C6ED88-050A-4E50-A770-0F515C5EC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8266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!content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4BA0B27-0CBE-4462-B88D-C300E1953891}"/>
              </a:ext>
            </a:extLst>
          </p:cNvPr>
          <p:cNvSpPr/>
          <p:nvPr/>
        </p:nvSpPr>
        <p:spPr>
          <a:xfrm>
            <a:off x="143457" y="2248996"/>
            <a:ext cx="123612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72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平行线的性质（三）</a:t>
            </a:r>
            <a:endParaRPr lang="zh-CN" altLang="en-US" sz="72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448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F4E7765-8D69-4092-88AE-599E4F16D0CD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中考链接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391EAFF-4F7D-4A81-A7CE-33E9E48FADB2}"/>
              </a:ext>
            </a:extLst>
          </p:cNvPr>
          <p:cNvSpPr/>
          <p:nvPr/>
        </p:nvSpPr>
        <p:spPr>
          <a:xfrm>
            <a:off x="191344" y="1052736"/>
            <a:ext cx="11665296" cy="324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1.【2019·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杭州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AB∥CD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，则下列结论中错误的一个是（　　）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A.∠1=∠C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B.∠2=∠4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C.∠3=∠5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D.∠B+∠BDC=180°</a:t>
            </a:r>
            <a:endParaRPr lang="zh-CN" altLang="en-US" sz="28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6C74679-71FA-4F61-A6D2-1FBECC6FC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7183" y="1967739"/>
            <a:ext cx="3201714" cy="193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96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F4E7765-8D69-4092-88AE-599E4F16D0CD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中考链接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2D45CB8-D783-4C4D-972D-BF5E89B842D8}"/>
              </a:ext>
            </a:extLst>
          </p:cNvPr>
          <p:cNvSpPr/>
          <p:nvPr/>
        </p:nvSpPr>
        <p:spPr>
          <a:xfrm>
            <a:off x="191344" y="882978"/>
            <a:ext cx="118093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2.【2019·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丹东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</a:t>
            </a:r>
            <a:r>
              <a:rPr lang="en-US" altLang="zh-CN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BC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，则下列结论，正确的个数是（　　）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①∠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1=∠4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，②∠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2=∠3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，③∠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D+∠DCB=180°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，④∠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B+∠BCD=180°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A.1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个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B.2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个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C.3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个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D.4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个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44E1FAA-3896-4DB9-96DD-6D9A28E55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2420888"/>
            <a:ext cx="3096344" cy="182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1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40544" y="-1461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335360" y="1013545"/>
            <a:ext cx="1584176" cy="872435"/>
            <a:chOff x="539552" y="1290773"/>
            <a:chExt cx="2880320" cy="1008113"/>
          </a:xfrm>
        </p:grpSpPr>
        <p:sp>
          <p:nvSpPr>
            <p:cNvPr id="55" name="对角圆角矩形 54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性质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1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135561" y="1099518"/>
            <a:ext cx="6396614" cy="813556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两直线平行，同位角相等。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340875" y="2565513"/>
            <a:ext cx="1584176" cy="872435"/>
            <a:chOff x="539552" y="1290773"/>
            <a:chExt cx="2880320" cy="1008113"/>
          </a:xfrm>
        </p:grpSpPr>
        <p:sp>
          <p:nvSpPr>
            <p:cNvPr id="59" name="对角圆角矩形 58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性质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2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135560" y="2635362"/>
            <a:ext cx="6396614" cy="813556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两直线平行，内错角相等。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335360" y="4001045"/>
            <a:ext cx="1544572" cy="872435"/>
            <a:chOff x="539552" y="1290773"/>
            <a:chExt cx="2880320" cy="1008113"/>
          </a:xfrm>
        </p:grpSpPr>
        <p:sp>
          <p:nvSpPr>
            <p:cNvPr id="63" name="对角圆角矩形 62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性质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3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135560" y="4078870"/>
            <a:ext cx="6912769" cy="813556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两直线平行，同旁内角互补。</a:t>
            </a:r>
          </a:p>
        </p:txBody>
      </p:sp>
    </p:spTree>
    <p:extLst>
      <p:ext uri="{BB962C8B-B14F-4D97-AF65-F5344CB8AC3E}">
        <p14:creationId xmlns:p14="http://schemas.microsoft.com/office/powerpoint/2010/main" val="3644633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1">
            <a:extLst>
              <a:ext uri="{FF2B5EF4-FFF2-40B4-BE49-F238E27FC236}">
                <a16:creationId xmlns:a16="http://schemas.microsoft.com/office/drawing/2014/main" xmlns="" id="{BACF1ACD-9489-433F-9CAE-7DE101C3C285}"/>
              </a:ext>
            </a:extLst>
          </p:cNvPr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BAA9F9C-6611-4E25-ABEE-BF7E1E620EBB}"/>
              </a:ext>
            </a:extLst>
          </p:cNvPr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7" name="任意多边形 4">
            <a:extLst>
              <a:ext uri="{FF2B5EF4-FFF2-40B4-BE49-F238E27FC236}">
                <a16:creationId xmlns:a16="http://schemas.microsoft.com/office/drawing/2014/main" xmlns="" id="{BDE68617-2A0C-4B5F-A698-65F302E585CD}"/>
              </a:ext>
            </a:extLst>
          </p:cNvPr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5">
            <a:extLst>
              <a:ext uri="{FF2B5EF4-FFF2-40B4-BE49-F238E27FC236}">
                <a16:creationId xmlns:a16="http://schemas.microsoft.com/office/drawing/2014/main" xmlns="" id="{8BA7194A-F5CA-4357-A568-98AAB346412C}"/>
              </a:ext>
            </a:extLst>
          </p:cNvPr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6">
            <a:extLst>
              <a:ext uri="{FF2B5EF4-FFF2-40B4-BE49-F238E27FC236}">
                <a16:creationId xmlns:a16="http://schemas.microsoft.com/office/drawing/2014/main" xmlns="" id="{EEC08636-55F4-48EB-8EE8-25D535A70899}"/>
              </a:ext>
            </a:extLst>
          </p:cNvPr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7">
            <a:extLst>
              <a:ext uri="{FF2B5EF4-FFF2-40B4-BE49-F238E27FC236}">
                <a16:creationId xmlns:a16="http://schemas.microsoft.com/office/drawing/2014/main" xmlns="" id="{8CF2FC02-95A0-4E59-906E-C13B416B876D}"/>
              </a:ext>
            </a:extLst>
          </p:cNvPr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9">
            <a:extLst>
              <a:ext uri="{FF2B5EF4-FFF2-40B4-BE49-F238E27FC236}">
                <a16:creationId xmlns:a16="http://schemas.microsoft.com/office/drawing/2014/main" xmlns="" id="{C34FF7A8-4F14-44D1-A330-40C21A4BA23F}"/>
              </a:ext>
            </a:extLst>
          </p:cNvPr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0">
            <a:extLst>
              <a:ext uri="{FF2B5EF4-FFF2-40B4-BE49-F238E27FC236}">
                <a16:creationId xmlns:a16="http://schemas.microsoft.com/office/drawing/2014/main" xmlns="" id="{5D844DAA-3873-4685-A935-0EDBE4A24A29}"/>
              </a:ext>
            </a:extLst>
          </p:cNvPr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4">
            <a:extLst>
              <a:ext uri="{FF2B5EF4-FFF2-40B4-BE49-F238E27FC236}">
                <a16:creationId xmlns:a16="http://schemas.microsoft.com/office/drawing/2014/main" xmlns="" id="{3C6E4FC3-5A7F-4147-B626-5DE9657400B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7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  <p:bldP spid="13" grpId="0" bldLvl="0" animBg="1"/>
      <p:bldP spid="13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359397FC-41A8-448C-86E2-3EA251FE2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40283EF4-3529-4187-B358-6698C11ED1F9}"/>
              </a:ext>
            </a:extLst>
          </p:cNvPr>
          <p:cNvSpPr txBox="1"/>
          <p:nvPr/>
        </p:nvSpPr>
        <p:spPr>
          <a:xfrm>
            <a:off x="1554044" y="1563638"/>
            <a:ext cx="7350267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理解并掌握平行线的性质三？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2B48B7E7-A068-4E65-A8FD-A4279315F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139DDFB5-C3F2-496D-A67B-4A473893AAA9}"/>
              </a:ext>
            </a:extLst>
          </p:cNvPr>
          <p:cNvSpPr txBox="1"/>
          <p:nvPr/>
        </p:nvSpPr>
        <p:spPr>
          <a:xfrm>
            <a:off x="1560364" y="2715823"/>
            <a:ext cx="8064028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灵活运用平行线的性质解决问题？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  <p:extLst>
      <p:ext uri="{BB962C8B-B14F-4D97-AF65-F5344CB8AC3E}">
        <p14:creationId xmlns:p14="http://schemas.microsoft.com/office/powerpoint/2010/main" val="3282369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40544" y="-1461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551384" y="1218265"/>
            <a:ext cx="1584176" cy="872435"/>
            <a:chOff x="539552" y="1290773"/>
            <a:chExt cx="2880320" cy="1008113"/>
          </a:xfrm>
        </p:grpSpPr>
        <p:sp>
          <p:nvSpPr>
            <p:cNvPr id="55" name="对角圆角矩形 54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性质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1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1494070" y="2226376"/>
            <a:ext cx="6402130" cy="813556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两直线平行，同位角相等。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551384" y="3634757"/>
            <a:ext cx="1584176" cy="872435"/>
            <a:chOff x="539552" y="1290773"/>
            <a:chExt cx="2880320" cy="1008113"/>
          </a:xfrm>
        </p:grpSpPr>
        <p:sp>
          <p:nvSpPr>
            <p:cNvPr id="59" name="对角圆角矩形 58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性质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2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494069" y="4656820"/>
            <a:ext cx="6402130" cy="813556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两直线平行，内错角相等。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xmlns="" id="{3DA8ABB6-A20C-4A0D-A06A-8BC033E7F8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3886200"/>
            <a:ext cx="2452459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xmlns="" id="{D2BEA478-21A4-4B46-B0B4-B1CEE4E9A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1428180"/>
            <a:ext cx="2567674" cy="2185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445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055440" y="2872467"/>
            <a:ext cx="2327622" cy="3796893"/>
            <a:chOff x="1468789" y="2648031"/>
            <a:chExt cx="2327622" cy="3796893"/>
          </a:xfrm>
        </p:grpSpPr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266605">
              <a:off x="1468789" y="2648031"/>
              <a:ext cx="2327622" cy="379689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0" name="直接连接符 49"/>
            <p:cNvCxnSpPr/>
            <p:nvPr/>
          </p:nvCxnSpPr>
          <p:spPr>
            <a:xfrm flipV="1">
              <a:off x="2224281" y="4472816"/>
              <a:ext cx="1224136" cy="50405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2063360" y="3709065"/>
              <a:ext cx="1224136" cy="1422617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矩形 51"/>
            <p:cNvSpPr/>
            <p:nvPr/>
          </p:nvSpPr>
          <p:spPr>
            <a:xfrm rot="20327181">
              <a:off x="3352266" y="4170074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endParaRPr lang="zh-CN" altLang="en-US" sz="2400" dirty="0"/>
            </a:p>
          </p:txBody>
        </p:sp>
        <p:sp>
          <p:nvSpPr>
            <p:cNvPr id="53" name="矩形 52"/>
            <p:cNvSpPr/>
            <p:nvPr/>
          </p:nvSpPr>
          <p:spPr>
            <a:xfrm rot="20327181">
              <a:off x="2838706" y="3588003"/>
              <a:ext cx="3722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endParaRPr lang="zh-CN" altLang="en-US" sz="2400" dirty="0"/>
            </a:p>
          </p:txBody>
        </p:sp>
        <p:sp>
          <p:nvSpPr>
            <p:cNvPr id="54" name="矩形 53"/>
            <p:cNvSpPr/>
            <p:nvPr/>
          </p:nvSpPr>
          <p:spPr>
            <a:xfrm rot="19942912">
              <a:off x="1786947" y="3334762"/>
              <a:ext cx="42487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c</a:t>
              </a:r>
              <a:endParaRPr lang="zh-CN" altLang="en-US" sz="2400" dirty="0"/>
            </a:p>
          </p:txBody>
        </p:sp>
        <p:cxnSp>
          <p:nvCxnSpPr>
            <p:cNvPr id="55" name="直接连接符 54"/>
            <p:cNvCxnSpPr/>
            <p:nvPr/>
          </p:nvCxnSpPr>
          <p:spPr>
            <a:xfrm flipV="1">
              <a:off x="1702831" y="3888452"/>
              <a:ext cx="1224136" cy="50405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椭圆 1"/>
            <p:cNvSpPr/>
            <p:nvPr/>
          </p:nvSpPr>
          <p:spPr>
            <a:xfrm>
              <a:off x="2314899" y="3993913"/>
              <a:ext cx="180020" cy="216024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825004" y="4587177"/>
              <a:ext cx="180020" cy="216024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 rot="20327181">
              <a:off x="2070895" y="3921173"/>
              <a:ext cx="22588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1600" dirty="0"/>
            </a:p>
          </p:txBody>
        </p:sp>
        <p:sp>
          <p:nvSpPr>
            <p:cNvPr id="60" name="矩形 59"/>
            <p:cNvSpPr/>
            <p:nvPr/>
          </p:nvSpPr>
          <p:spPr>
            <a:xfrm rot="20327181">
              <a:off x="2320980" y="3786081"/>
              <a:ext cx="24371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1600" dirty="0"/>
            </a:p>
          </p:txBody>
        </p:sp>
        <p:sp>
          <p:nvSpPr>
            <p:cNvPr id="61" name="矩形 60"/>
            <p:cNvSpPr/>
            <p:nvPr/>
          </p:nvSpPr>
          <p:spPr>
            <a:xfrm rot="20327181">
              <a:off x="2213423" y="4124706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endParaRPr lang="zh-CN" altLang="en-US" sz="1600" dirty="0"/>
            </a:p>
          </p:txBody>
        </p:sp>
        <p:sp>
          <p:nvSpPr>
            <p:cNvPr id="62" name="矩形 61"/>
            <p:cNvSpPr/>
            <p:nvPr/>
          </p:nvSpPr>
          <p:spPr>
            <a:xfrm rot="20327181">
              <a:off x="2424345" y="3986739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4</a:t>
              </a:r>
              <a:endParaRPr lang="zh-CN" altLang="en-US" sz="1600" dirty="0"/>
            </a:p>
          </p:txBody>
        </p:sp>
        <p:sp>
          <p:nvSpPr>
            <p:cNvPr id="63" name="矩形 62"/>
            <p:cNvSpPr/>
            <p:nvPr/>
          </p:nvSpPr>
          <p:spPr>
            <a:xfrm rot="20327181">
              <a:off x="2793371" y="4324477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5</a:t>
              </a:r>
              <a:endParaRPr lang="zh-CN" altLang="en-US" sz="1600" dirty="0"/>
            </a:p>
          </p:txBody>
        </p:sp>
        <p:sp>
          <p:nvSpPr>
            <p:cNvPr id="64" name="矩形 63"/>
            <p:cNvSpPr/>
            <p:nvPr/>
          </p:nvSpPr>
          <p:spPr>
            <a:xfrm rot="20327181">
              <a:off x="2584614" y="4468493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6</a:t>
              </a:r>
              <a:endParaRPr lang="zh-CN" altLang="en-US" sz="1600" dirty="0"/>
            </a:p>
          </p:txBody>
        </p:sp>
        <p:sp>
          <p:nvSpPr>
            <p:cNvPr id="65" name="矩形 64"/>
            <p:cNvSpPr/>
            <p:nvPr/>
          </p:nvSpPr>
          <p:spPr>
            <a:xfrm rot="20327181">
              <a:off x="2734679" y="4729121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7</a:t>
              </a:r>
              <a:endParaRPr lang="zh-CN" altLang="en-US" sz="1600" dirty="0"/>
            </a:p>
          </p:txBody>
        </p:sp>
        <p:sp>
          <p:nvSpPr>
            <p:cNvPr id="66" name="矩形 65"/>
            <p:cNvSpPr/>
            <p:nvPr/>
          </p:nvSpPr>
          <p:spPr>
            <a:xfrm rot="20327181">
              <a:off x="2944654" y="4590207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8</a:t>
              </a:r>
              <a:endParaRPr lang="zh-CN" altLang="en-US" sz="1600" dirty="0"/>
            </a:p>
          </p:txBody>
        </p:sp>
      </p:grpSp>
      <p:sp>
        <p:nvSpPr>
          <p:cNvPr id="26" name="TextBox 56">
            <a:extLst>
              <a:ext uri="{FF2B5EF4-FFF2-40B4-BE49-F238E27FC236}">
                <a16:creationId xmlns:a16="http://schemas.microsoft.com/office/drawing/2014/main" xmlns="" id="{11B531B5-7C2E-46B2-B236-D460580F2977}"/>
              </a:ext>
            </a:extLst>
          </p:cNvPr>
          <p:cNvSpPr txBox="1"/>
          <p:nvPr/>
        </p:nvSpPr>
        <p:spPr>
          <a:xfrm>
            <a:off x="1361491" y="1391499"/>
            <a:ext cx="10830509" cy="1309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观察一下，每组同位角、内错角、同旁内角的度数有什么关系？你能用一句话来概括你的猜想吗？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7A25FA94-15DC-42FA-B80A-31DE1ABA1CE5}"/>
              </a:ext>
            </a:extLst>
          </p:cNvPr>
          <p:cNvSpPr/>
          <p:nvPr/>
        </p:nvSpPr>
        <p:spPr>
          <a:xfrm rot="20225499">
            <a:off x="-884139" y="883397"/>
            <a:ext cx="37309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猜一猜</a:t>
            </a:r>
          </a:p>
        </p:txBody>
      </p: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xmlns="" id="{1680B302-E0D9-4141-A5F6-33772265507C}"/>
              </a:ext>
            </a:extLst>
          </p:cNvPr>
          <p:cNvGraphicFramePr>
            <a:graphicFrameLocks noGrp="1"/>
          </p:cNvGraphicFramePr>
          <p:nvPr/>
        </p:nvGraphicFramePr>
        <p:xfrm>
          <a:off x="4958105" y="2708920"/>
          <a:ext cx="6464220" cy="280315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292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3732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1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2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3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4</a:t>
                      </a:r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97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度数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4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 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   113°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243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5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6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7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8</a:t>
                      </a:r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7851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度数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 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9" name="TextBox 36">
            <a:extLst>
              <a:ext uri="{FF2B5EF4-FFF2-40B4-BE49-F238E27FC236}">
                <a16:creationId xmlns:a16="http://schemas.microsoft.com/office/drawing/2014/main" xmlns="" id="{63B8F867-9FF0-4214-9205-9C4DD8FE62F5}"/>
              </a:ext>
            </a:extLst>
          </p:cNvPr>
          <p:cNvSpPr txBox="1"/>
          <p:nvPr/>
        </p:nvSpPr>
        <p:spPr>
          <a:xfrm>
            <a:off x="29579" y="5181697"/>
            <a:ext cx="12162421" cy="695575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被第三条直线所截，所得到的每一组</a:t>
            </a:r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_____________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。                         </a:t>
            </a:r>
            <a:endParaRPr lang="zh-CN" alt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0800" algn="tl" rotWithShape="0">
                  <a:srgbClr val="000000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2" name="TextBox 39">
            <a:extLst>
              <a:ext uri="{FF2B5EF4-FFF2-40B4-BE49-F238E27FC236}">
                <a16:creationId xmlns:a16="http://schemas.microsoft.com/office/drawing/2014/main" xmlns="" id="{40BA2B44-9E90-4297-A4C6-F383CF31E1F9}"/>
              </a:ext>
            </a:extLst>
          </p:cNvPr>
          <p:cNvSpPr txBox="1"/>
          <p:nvPr/>
        </p:nvSpPr>
        <p:spPr>
          <a:xfrm>
            <a:off x="8547327" y="4941168"/>
            <a:ext cx="3854648" cy="8463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同旁内角互补</a:t>
            </a:r>
          </a:p>
        </p:txBody>
      </p:sp>
    </p:spTree>
    <p:extLst>
      <p:ext uri="{BB962C8B-B14F-4D97-AF65-F5344CB8AC3E}">
        <p14:creationId xmlns:p14="http://schemas.microsoft.com/office/powerpoint/2010/main" val="391745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A6C63C4-D571-41AA-B455-B5A5803C76EE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TextBox 18">
            <a:extLst>
              <a:ext uri="{FF2B5EF4-FFF2-40B4-BE49-F238E27FC236}">
                <a16:creationId xmlns:a16="http://schemas.microsoft.com/office/drawing/2014/main" xmlns="" id="{86DAFE14-1BB9-4C32-8E13-3E8756DBD79D}"/>
              </a:ext>
            </a:extLst>
          </p:cNvPr>
          <p:cNvSpPr txBox="1"/>
          <p:nvPr/>
        </p:nvSpPr>
        <p:spPr>
          <a:xfrm>
            <a:off x="2639616" y="887252"/>
            <a:ext cx="7776864" cy="8135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利用几何画板验证我们的猜想：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59DA458-3DC3-47EA-A424-C988A7C5A53D}"/>
              </a:ext>
            </a:extLst>
          </p:cNvPr>
          <p:cNvSpPr/>
          <p:nvPr/>
        </p:nvSpPr>
        <p:spPr>
          <a:xfrm rot="19709136">
            <a:off x="-907357" y="1019450"/>
            <a:ext cx="37309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看一看</a:t>
            </a:r>
          </a:p>
        </p:txBody>
      </p:sp>
    </p:spTree>
    <p:extLst>
      <p:ext uri="{BB962C8B-B14F-4D97-AF65-F5344CB8AC3E}">
        <p14:creationId xmlns:p14="http://schemas.microsoft.com/office/powerpoint/2010/main" val="1450810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6420" y="963153"/>
            <a:ext cx="9922028" cy="7413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 你能用已有性质来解决下面问题吗？试试看。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D59DC67-5EFC-4E65-84E5-105AFCCA7F89}"/>
              </a:ext>
            </a:extLst>
          </p:cNvPr>
          <p:cNvSpPr txBox="1"/>
          <p:nvPr/>
        </p:nvSpPr>
        <p:spPr>
          <a:xfrm>
            <a:off x="5758697" y="2068648"/>
            <a:ext cx="6264696" cy="324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证明：∵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a</a:t>
            </a:r>
            <a:r>
              <a:rPr lang="zh-CN" altLang="en-US" sz="28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（两直线平行，同位角相等）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又∵∠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与∠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互为邻补角（已知）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1+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4=180°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（邻补角互补）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 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2+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4=180° 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（等量代换）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0D1AB62-F8F5-456E-AE32-74CB9D665BD8}"/>
              </a:ext>
            </a:extLst>
          </p:cNvPr>
          <p:cNvGrpSpPr/>
          <p:nvPr/>
        </p:nvGrpSpPr>
        <p:grpSpPr>
          <a:xfrm>
            <a:off x="335359" y="1936185"/>
            <a:ext cx="5112569" cy="4407795"/>
            <a:chOff x="-434885" y="1826525"/>
            <a:chExt cx="5112569" cy="4407795"/>
          </a:xfrm>
        </p:grpSpPr>
        <p:sp>
          <p:nvSpPr>
            <p:cNvPr id="10" name="对角圆角矩形 41">
              <a:extLst>
                <a:ext uri="{FF2B5EF4-FFF2-40B4-BE49-F238E27FC236}">
                  <a16:creationId xmlns:a16="http://schemas.microsoft.com/office/drawing/2014/main" xmlns="" id="{AF9BF8D7-2757-402D-A8C6-65B30ADDBAD5}"/>
                </a:ext>
              </a:extLst>
            </p:cNvPr>
            <p:cNvSpPr/>
            <p:nvPr/>
          </p:nvSpPr>
          <p:spPr>
            <a:xfrm>
              <a:off x="-434885" y="1826525"/>
              <a:ext cx="4896545" cy="4407795"/>
            </a:xfrm>
            <a:prstGeom prst="round2DiagRect">
              <a:avLst/>
            </a:prstGeom>
            <a:solidFill>
              <a:srgbClr val="D5FD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FACE8042-C9CB-45BA-A30C-4710F9CE8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580" y="3017486"/>
              <a:ext cx="2171613" cy="2424715"/>
            </a:xfrm>
            <a:prstGeom prst="rect">
              <a:avLst/>
            </a:prstGeom>
          </p:spPr>
        </p:pic>
        <p:sp>
          <p:nvSpPr>
            <p:cNvPr id="12" name="TextBox 39">
              <a:extLst>
                <a:ext uri="{FF2B5EF4-FFF2-40B4-BE49-F238E27FC236}">
                  <a16:creationId xmlns:a16="http://schemas.microsoft.com/office/drawing/2014/main" xmlns="" id="{8268B75B-B95A-451E-9FB4-E1AC343AEDDA}"/>
                </a:ext>
              </a:extLst>
            </p:cNvPr>
            <p:cNvSpPr txBox="1"/>
            <p:nvPr/>
          </p:nvSpPr>
          <p:spPr>
            <a:xfrm>
              <a:off x="-410238" y="2279101"/>
              <a:ext cx="5087922" cy="525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已知：</a:t>
              </a:r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r>
                <a:rPr lang="zh-CN" altLang="en-US" sz="2400" b="1" i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 </a:t>
              </a:r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r>
                <a:rPr lang="zh-CN" altLang="en-US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，试说明∠</a:t>
              </a:r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2+</a:t>
              </a:r>
              <a:r>
                <a:rPr lang="zh-CN" altLang="en-US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4=180°</a:t>
              </a:r>
              <a:r>
                <a:rPr lang="zh-CN" altLang="en-US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282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07368" y="1044397"/>
            <a:ext cx="1584176" cy="872435"/>
            <a:chOff x="539552" y="1290773"/>
            <a:chExt cx="2880320" cy="1008113"/>
          </a:xfrm>
        </p:grpSpPr>
        <p:sp>
          <p:nvSpPr>
            <p:cNvPr id="10" name="对角圆角矩形 9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性质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3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07368" y="2110362"/>
            <a:ext cx="11496600" cy="8925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两条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平行线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被第三条直线所截，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同旁内角互补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93832" y="3061406"/>
            <a:ext cx="7523672" cy="669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简单说成：两直线平行，同旁内角互补。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4918" y="3867154"/>
            <a:ext cx="2989050" cy="2664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407369" y="4505448"/>
            <a:ext cx="7992887" cy="1726940"/>
            <a:chOff x="3917144" y="5269287"/>
            <a:chExt cx="3626404" cy="1457461"/>
          </a:xfrm>
        </p:grpSpPr>
        <p:sp>
          <p:nvSpPr>
            <p:cNvPr id="15" name="圆角矩形标注 14"/>
            <p:cNvSpPr/>
            <p:nvPr/>
          </p:nvSpPr>
          <p:spPr>
            <a:xfrm>
              <a:off x="3917144" y="5269287"/>
              <a:ext cx="3413519" cy="1457461"/>
            </a:xfrm>
            <a:prstGeom prst="wedgeRoundRectCallout">
              <a:avLst>
                <a:gd name="adj1" fmla="val 59258"/>
                <a:gd name="adj2" fmla="val -6440"/>
                <a:gd name="adj3" fmla="val 16667"/>
              </a:avLst>
            </a:prstGeom>
            <a:solidFill>
              <a:srgbClr val="D5FD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15155" y="5393929"/>
              <a:ext cx="3528393" cy="1104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∵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r>
                <a:rPr lang="zh-CN" altLang="en-US" sz="2800" b="1" i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 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（已知）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∴∠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2+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4=180°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（两直线平行，同旁内角互补）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0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4" name="流程图: 手动操作 3"/>
          <p:cNvSpPr/>
          <p:nvPr/>
        </p:nvSpPr>
        <p:spPr>
          <a:xfrm>
            <a:off x="7968208" y="2890135"/>
            <a:ext cx="2952328" cy="2592288"/>
          </a:xfrm>
          <a:prstGeom prst="flowChartManualOperation">
            <a:avLst/>
          </a:prstGeom>
          <a:noFill/>
          <a:ln w="28575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8258844" y="3621101"/>
            <a:ext cx="2409371" cy="1872343"/>
          </a:xfrm>
          <a:custGeom>
            <a:avLst/>
            <a:gdLst>
              <a:gd name="connsiteX0" fmla="*/ 290286 w 2409371"/>
              <a:gd name="connsiteY0" fmla="*/ 1872343 h 1872343"/>
              <a:gd name="connsiteX1" fmla="*/ 0 w 2409371"/>
              <a:gd name="connsiteY1" fmla="*/ 609600 h 1872343"/>
              <a:gd name="connsiteX2" fmla="*/ 174171 w 2409371"/>
              <a:gd name="connsiteY2" fmla="*/ 420914 h 1872343"/>
              <a:gd name="connsiteX3" fmla="*/ 348343 w 2409371"/>
              <a:gd name="connsiteY3" fmla="*/ 246743 h 1872343"/>
              <a:gd name="connsiteX4" fmla="*/ 566057 w 2409371"/>
              <a:gd name="connsiteY4" fmla="*/ 101600 h 1872343"/>
              <a:gd name="connsiteX5" fmla="*/ 798286 w 2409371"/>
              <a:gd name="connsiteY5" fmla="*/ 0 h 1872343"/>
              <a:gd name="connsiteX6" fmla="*/ 1059543 w 2409371"/>
              <a:gd name="connsiteY6" fmla="*/ 72572 h 1872343"/>
              <a:gd name="connsiteX7" fmla="*/ 1161143 w 2409371"/>
              <a:gd name="connsiteY7" fmla="*/ 246743 h 1872343"/>
              <a:gd name="connsiteX8" fmla="*/ 1320800 w 2409371"/>
              <a:gd name="connsiteY8" fmla="*/ 348343 h 1872343"/>
              <a:gd name="connsiteX9" fmla="*/ 1509486 w 2409371"/>
              <a:gd name="connsiteY9" fmla="*/ 406400 h 1872343"/>
              <a:gd name="connsiteX10" fmla="*/ 1683657 w 2409371"/>
              <a:gd name="connsiteY10" fmla="*/ 449943 h 1872343"/>
              <a:gd name="connsiteX11" fmla="*/ 1872343 w 2409371"/>
              <a:gd name="connsiteY11" fmla="*/ 464457 h 1872343"/>
              <a:gd name="connsiteX12" fmla="*/ 2046514 w 2409371"/>
              <a:gd name="connsiteY12" fmla="*/ 435429 h 1872343"/>
              <a:gd name="connsiteX13" fmla="*/ 2264228 w 2409371"/>
              <a:gd name="connsiteY13" fmla="*/ 435429 h 1872343"/>
              <a:gd name="connsiteX14" fmla="*/ 2365828 w 2409371"/>
              <a:gd name="connsiteY14" fmla="*/ 435429 h 1872343"/>
              <a:gd name="connsiteX15" fmla="*/ 2409371 w 2409371"/>
              <a:gd name="connsiteY15" fmla="*/ 406400 h 1872343"/>
              <a:gd name="connsiteX16" fmla="*/ 2061028 w 2409371"/>
              <a:gd name="connsiteY16" fmla="*/ 1872343 h 1872343"/>
              <a:gd name="connsiteX17" fmla="*/ 304800 w 2409371"/>
              <a:gd name="connsiteY17" fmla="*/ 1857829 h 1872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09371" h="1872343">
                <a:moveTo>
                  <a:pt x="290286" y="1872343"/>
                </a:moveTo>
                <a:lnTo>
                  <a:pt x="0" y="609600"/>
                </a:lnTo>
                <a:lnTo>
                  <a:pt x="174171" y="420914"/>
                </a:lnTo>
                <a:lnTo>
                  <a:pt x="348343" y="246743"/>
                </a:lnTo>
                <a:lnTo>
                  <a:pt x="566057" y="101600"/>
                </a:lnTo>
                <a:lnTo>
                  <a:pt x="798286" y="0"/>
                </a:lnTo>
                <a:lnTo>
                  <a:pt x="1059543" y="72572"/>
                </a:lnTo>
                <a:lnTo>
                  <a:pt x="1161143" y="246743"/>
                </a:lnTo>
                <a:lnTo>
                  <a:pt x="1320800" y="348343"/>
                </a:lnTo>
                <a:lnTo>
                  <a:pt x="1509486" y="406400"/>
                </a:lnTo>
                <a:lnTo>
                  <a:pt x="1683657" y="449943"/>
                </a:lnTo>
                <a:lnTo>
                  <a:pt x="1872343" y="464457"/>
                </a:lnTo>
                <a:lnTo>
                  <a:pt x="2046514" y="435429"/>
                </a:lnTo>
                <a:lnTo>
                  <a:pt x="2264228" y="435429"/>
                </a:lnTo>
                <a:lnTo>
                  <a:pt x="2365828" y="435429"/>
                </a:lnTo>
                <a:lnTo>
                  <a:pt x="2409371" y="406400"/>
                </a:lnTo>
                <a:lnTo>
                  <a:pt x="2061028" y="1872343"/>
                </a:lnTo>
                <a:lnTo>
                  <a:pt x="304800" y="1857829"/>
                </a:lnTo>
              </a:path>
            </a:pathLst>
          </a:cu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253597" y="5337283"/>
            <a:ext cx="553431" cy="594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A</a:t>
            </a:r>
            <a:endParaRPr lang="zh-CN" altLang="en-US" sz="28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01667" y="2400031"/>
            <a:ext cx="553431" cy="594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endParaRPr lang="zh-CN" altLang="en-US" sz="28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89911" y="2411483"/>
            <a:ext cx="553431" cy="594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C</a:t>
            </a:r>
            <a:endParaRPr lang="zh-CN" altLang="en-US" sz="28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129298" y="5366756"/>
            <a:ext cx="553431" cy="594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endParaRPr lang="zh-CN" altLang="en-US" sz="28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9376" y="886004"/>
            <a:ext cx="11521280" cy="1481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如图是一块梯形铁片的残余部分，量得∠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A=100°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B=115°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，梯形的另外两个角分别是多少度？</a:t>
            </a:r>
          </a:p>
        </p:txBody>
      </p:sp>
      <p:sp>
        <p:nvSpPr>
          <p:cNvPr id="15" name="Text Box 34">
            <a:extLst>
              <a:ext uri="{FF2B5EF4-FFF2-40B4-BE49-F238E27FC236}">
                <a16:creationId xmlns:a16="http://schemas.microsoft.com/office/drawing/2014/main" xmlns="" id="{AC00C115-0AEF-4CC4-B448-B32E296FF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784" y="2513823"/>
            <a:ext cx="20347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问题分析：</a:t>
            </a:r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xmlns="" id="{86E3EFB2-29DC-42A1-8665-8A3009880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535" y="2545740"/>
            <a:ext cx="10810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</a:t>
            </a:r>
          </a:p>
        </p:txBody>
      </p:sp>
      <p:sp>
        <p:nvSpPr>
          <p:cNvPr id="20" name="Text Box 8">
            <a:extLst>
              <a:ext uri="{FF2B5EF4-FFF2-40B4-BE49-F238E27FC236}">
                <a16:creationId xmlns:a16="http://schemas.microsoft.com/office/drawing/2014/main" xmlns="" id="{45EBD494-F5E2-40F4-9DF9-02EE33C6A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219" y="2516523"/>
            <a:ext cx="46434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∵这块铁片是梯形（已知）</a:t>
            </a:r>
          </a:p>
        </p:txBody>
      </p:sp>
      <p:sp>
        <p:nvSpPr>
          <p:cNvPr id="21" name="Text Box 9">
            <a:extLst>
              <a:ext uri="{FF2B5EF4-FFF2-40B4-BE49-F238E27FC236}">
                <a16:creationId xmlns:a16="http://schemas.microsoft.com/office/drawing/2014/main" xmlns="" id="{680F9DA9-7EB9-4A91-AF3D-C96AE4C3B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219" y="3135404"/>
            <a:ext cx="43926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AB//CD</a:t>
            </a:r>
            <a:r>
              <a:rPr lang="zh-CN" altLang="en-US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（梯形的定义）</a:t>
            </a:r>
            <a:endParaRPr lang="en-US" altLang="zh-CN" sz="2800" b="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xmlns="" id="{873CA4AC-7953-4DE9-9B3E-A1D66EA35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219" y="3711666"/>
            <a:ext cx="65252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A+ 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D=180°,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 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C=180°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 Box 11">
            <a:extLst>
              <a:ext uri="{FF2B5EF4-FFF2-40B4-BE49-F238E27FC236}">
                <a16:creationId xmlns:a16="http://schemas.microsoft.com/office/drawing/2014/main" xmlns="" id="{EC870DB8-A578-4629-ADC9-A2CC68D29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116" y="4225877"/>
            <a:ext cx="55946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（两直线平行，同旁内角互补）</a:t>
            </a:r>
          </a:p>
        </p:txBody>
      </p:sp>
      <p:sp>
        <p:nvSpPr>
          <p:cNvPr id="24" name="Text Box 12">
            <a:extLst>
              <a:ext uri="{FF2B5EF4-FFF2-40B4-BE49-F238E27FC236}">
                <a16:creationId xmlns:a16="http://schemas.microsoft.com/office/drawing/2014/main" xmlns="" id="{2490F13B-839A-4EE4-9A14-0536A1966D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151" y="4805454"/>
            <a:ext cx="70580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又∵∠</a:t>
            </a:r>
            <a:r>
              <a:rPr lang="en-US" altLang="zh-CN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A=100°</a:t>
            </a:r>
            <a:r>
              <a:rPr lang="zh-CN" altLang="en-US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B=115°</a:t>
            </a:r>
            <a:r>
              <a:rPr lang="zh-CN" altLang="en-US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</p:txBody>
      </p:sp>
      <p:sp>
        <p:nvSpPr>
          <p:cNvPr id="25" name="Text Box 13">
            <a:extLst>
              <a:ext uri="{FF2B5EF4-FFF2-40B4-BE49-F238E27FC236}">
                <a16:creationId xmlns:a16="http://schemas.microsoft.com/office/drawing/2014/main" xmlns="" id="{9A7026CF-0091-4228-928C-090DBD4C1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943" y="5411316"/>
            <a:ext cx="6626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C=65°</a:t>
            </a:r>
            <a:r>
              <a:rPr lang="zh-CN" altLang="en-US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2800" b="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D=80°</a:t>
            </a:r>
            <a:endParaRPr lang="zh-CN" altLang="en-US" sz="2800" b="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Text Box 33">
            <a:extLst>
              <a:ext uri="{FF2B5EF4-FFF2-40B4-BE49-F238E27FC236}">
                <a16:creationId xmlns:a16="http://schemas.microsoft.com/office/drawing/2014/main" xmlns="" id="{FCB46952-40AD-46E1-8945-FD060CE49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784" y="2959861"/>
            <a:ext cx="727669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⑴ 梯形的上下底具有怎样的位置关系？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⑵在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32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的条件下，∠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、∠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与∠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、∠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具有怎样的关系？为什么？</a:t>
            </a:r>
          </a:p>
        </p:txBody>
      </p:sp>
    </p:spTree>
    <p:extLst>
      <p:ext uri="{BB962C8B-B14F-4D97-AF65-F5344CB8AC3E}">
        <p14:creationId xmlns:p14="http://schemas.microsoft.com/office/powerpoint/2010/main" val="187179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/>
      <p:bldP spid="17" grpId="0"/>
      <p:bldP spid="15" grpId="0"/>
      <p:bldP spid="15" grpId="1"/>
      <p:bldP spid="19" grpId="0"/>
      <p:bldP spid="20" grpId="0"/>
      <p:bldP spid="21" grpId="0"/>
      <p:bldP spid="22" grpId="0"/>
      <p:bldP spid="23" grpId="0"/>
      <p:bldP spid="24" grpId="0"/>
      <p:bldP spid="25" grpId="0"/>
      <p:bldP spid="14" grpId="0"/>
      <p:bldP spid="1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5EA6438-9571-43E4-9758-7D5F23AB5A7B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B0E9712-541D-4FC9-B6EE-0F243BE3CFC3}"/>
              </a:ext>
            </a:extLst>
          </p:cNvPr>
          <p:cNvSpPr/>
          <p:nvPr/>
        </p:nvSpPr>
        <p:spPr>
          <a:xfrm>
            <a:off x="191344" y="1065853"/>
            <a:ext cx="8352928" cy="2363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如图，已知∠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＝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70°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，如果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en-US" altLang="zh-CN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，那么∠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的度数为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(      )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28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A.70°     B.100°    C.110°    D.120°</a:t>
            </a:r>
          </a:p>
          <a:p>
            <a:pPr>
              <a:lnSpc>
                <a:spcPct val="150000"/>
              </a:lnSpc>
            </a:pPr>
            <a:endParaRPr lang="zh-CN" altLang="en-US" sz="16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C3795E8-E1FD-491C-9839-48CEA05A62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61"/>
          <a:stretch/>
        </p:blipFill>
        <p:spPr>
          <a:xfrm>
            <a:off x="9048328" y="1268760"/>
            <a:ext cx="3024336" cy="228346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2949EF1-DA6B-4BBE-836B-3A7842AEBF88}"/>
              </a:ext>
            </a:extLst>
          </p:cNvPr>
          <p:cNvSpPr/>
          <p:nvPr/>
        </p:nvSpPr>
        <p:spPr>
          <a:xfrm>
            <a:off x="191344" y="3819970"/>
            <a:ext cx="96269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</a:t>
            </a:r>
            <a:r>
              <a:rPr lang="en-US" altLang="zh-CN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BC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A=110°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C=40°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，则∠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B+∠D=____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EF9FBB7-F7E7-488C-ABA0-7D73282A2E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368" y="3834426"/>
            <a:ext cx="2516341" cy="175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30298"/>
      </p:ext>
    </p:extLst>
  </p:cSld>
  <p:clrMapOvr>
    <a:masterClrMapping/>
  </p:clrMapOvr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2423</TotalTime>
  <Words>604</Words>
  <Application>Microsoft Office PowerPoint</Application>
  <PresentationFormat>自定义</PresentationFormat>
  <Paragraphs>104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模板222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ckb</cp:lastModifiedBy>
  <cp:revision>190</cp:revision>
  <dcterms:created xsi:type="dcterms:W3CDTF">2015-02-03T08:15:16Z</dcterms:created>
  <dcterms:modified xsi:type="dcterms:W3CDTF">2020-04-23T10:01:39Z</dcterms:modified>
</cp:coreProperties>
</file>